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embeddedFontLst>
    <p:embeddedFont>
      <p:font typeface="Proxima Nova"/>
      <p:regular r:id="rId34"/>
      <p:bold r:id="rId35"/>
      <p:italic r:id="rId36"/>
      <p:boldItalic r:id="rId37"/>
    </p:embeddedFont>
    <p:embeddedFont>
      <p:font typeface="Robot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20" Type="http://schemas.openxmlformats.org/officeDocument/2006/relationships/slide" Target="slides/slide16.xml"/><Relationship Id="rId41" Type="http://schemas.openxmlformats.org/officeDocument/2006/relationships/font" Target="fonts/Roboto-bold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ProximaNova-bold.fntdata"/><Relationship Id="rId12" Type="http://schemas.openxmlformats.org/officeDocument/2006/relationships/slide" Target="slides/slide8.xml"/><Relationship Id="rId34" Type="http://schemas.openxmlformats.org/officeDocument/2006/relationships/font" Target="fonts/ProximaNova-regular.fntdata"/><Relationship Id="rId15" Type="http://schemas.openxmlformats.org/officeDocument/2006/relationships/slide" Target="slides/slide11.xml"/><Relationship Id="rId37" Type="http://schemas.openxmlformats.org/officeDocument/2006/relationships/font" Target="fonts/ProximaNova-boldItalic.fntdata"/><Relationship Id="rId14" Type="http://schemas.openxmlformats.org/officeDocument/2006/relationships/slide" Target="slides/slide10.xml"/><Relationship Id="rId36" Type="http://schemas.openxmlformats.org/officeDocument/2006/relationships/font" Target="fonts/ProximaNova-italic.fntdata"/><Relationship Id="rId17" Type="http://schemas.openxmlformats.org/officeDocument/2006/relationships/slide" Target="slides/slide13.xml"/><Relationship Id="rId39" Type="http://schemas.openxmlformats.org/officeDocument/2006/relationships/font" Target="fonts/Roboto-bold.fntdata"/><Relationship Id="rId16" Type="http://schemas.openxmlformats.org/officeDocument/2006/relationships/slide" Target="slides/slide12.xml"/><Relationship Id="rId38" Type="http://schemas.openxmlformats.org/officeDocument/2006/relationships/font" Target="fonts/Roboto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d4358e911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d4358e911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d4358e911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d4358e911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d4358e911_0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d4358e911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d4358e911_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d4358e911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d4358e911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d4358e911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d4358e911_0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d4358e911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d4358e911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d4358e911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d4358e911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d4358e911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d4358e911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d4358e911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d4358e911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d4358e911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d4358e911_0_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d4358e911_0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d4358e911_0_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d4358e911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d4358e911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d4358e911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d43749f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d43749f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d4358e911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d4358e911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d4358e911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d4358e911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d4358e911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d4358e911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d4358e911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d4358e911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d4358e911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d4358e911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d43749f7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d43749f7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d43749f7f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d43749f7f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d4358e91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d4358e91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d4358e911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d4358e911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d4358e911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d4358e911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d4358e911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d4358e911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d4358e911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d4358e911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d4358e911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d4358e911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d4358e911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d4358e911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Internet Of Things Workshop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 with a partner :)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Sensor: </a:t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846" y="1471250"/>
            <a:ext cx="4537975" cy="30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1507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Quick Intro To Circuits</a:t>
            </a:r>
            <a:endParaRPr/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 circuit is one or more closed loops for current flow through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Current is like water flowing through pipes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Voltage is like height, it creates a force to push current through a circuit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Quick Intro To Circuits</a:t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25" y="1017725"/>
            <a:ext cx="6162500" cy="385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Resistors</a:t>
            </a:r>
            <a:endParaRPr sz="3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Resist the flow of current, create a voltage drop.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We use them to control how much current is in an element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350" y="2820588"/>
            <a:ext cx="2705100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5975" y="3178950"/>
            <a:ext cx="2450524" cy="54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Photoresistors</a:t>
            </a:r>
            <a:endParaRPr/>
          </a:p>
        </p:txBody>
      </p:sp>
      <p:sp>
        <p:nvSpPr>
          <p:cNvPr id="149" name="Google Shape;14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Photoresistors change their resistance based on how much light is on them</a:t>
            </a:r>
            <a:endParaRPr/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125" y="2492125"/>
            <a:ext cx="2295101" cy="229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8425" y="3062663"/>
            <a:ext cx="1905000" cy="18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read this change in resistance? </a:t>
            </a:r>
            <a:endParaRPr/>
          </a:p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311700" y="1152475"/>
            <a:ext cx="461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MSP’s can only read a change in voltage, however a photoresistor changes its resistance when there is light across it. 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circuit to the right allows us to do so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output voltage is set by the ratio of the two resistors. As one resistor changes, the other stays constant (since it’s not </a:t>
            </a:r>
            <a:r>
              <a:rPr lang="en"/>
              <a:t>photosensitive</a:t>
            </a:r>
            <a:r>
              <a:rPr lang="en"/>
              <a:t>) this changes the output voltage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0500" y="1454375"/>
            <a:ext cx="4184724" cy="281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do we build this circuit? </a:t>
            </a:r>
            <a:endParaRPr/>
          </a:p>
        </p:txBody>
      </p:sp>
      <p:sp>
        <p:nvSpPr>
          <p:cNvPr id="164" name="Google Shape;164;p28"/>
          <p:cNvSpPr txBox="1"/>
          <p:nvPr>
            <p:ph idx="1" type="body"/>
          </p:nvPr>
        </p:nvSpPr>
        <p:spPr>
          <a:xfrm>
            <a:off x="311700" y="1152475"/>
            <a:ext cx="333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Breadboards!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allow us to connect different circuit elements together. Each column is internally connected, but there’s a break in the middle </a:t>
            </a:r>
            <a:endParaRPr/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9250" y="1017725"/>
            <a:ext cx="4572000" cy="34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The Circuit!</a:t>
            </a:r>
            <a:endParaRPr/>
          </a:p>
        </p:txBody>
      </p:sp>
      <p:sp>
        <p:nvSpPr>
          <p:cNvPr id="171" name="Google Shape;171;p29"/>
          <p:cNvSpPr txBox="1"/>
          <p:nvPr>
            <p:ph idx="1" type="body"/>
          </p:nvPr>
        </p:nvSpPr>
        <p:spPr>
          <a:xfrm>
            <a:off x="311700" y="1152475"/>
            <a:ext cx="4487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3.3V battery comes from the MSP, there’s a pin labeled 3.3v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will provide the photoresistor and the  resistor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can find wire’s at the central station, strip them and connect them to the breadboard</a:t>
            </a:r>
            <a:endParaRPr/>
          </a:p>
        </p:txBody>
      </p:sp>
      <p:pic>
        <p:nvPicPr>
          <p:cNvPr id="172" name="Google Shape;1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2925" y="1667851"/>
            <a:ext cx="4009715" cy="269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MSP Code</a:t>
            </a:r>
            <a:endParaRPr/>
          </a:p>
        </p:txBody>
      </p:sp>
      <p:sp>
        <p:nvSpPr>
          <p:cNvPr id="178" name="Google Shape;178;p30"/>
          <p:cNvSpPr txBox="1"/>
          <p:nvPr>
            <p:ph idx="1" type="body"/>
          </p:nvPr>
        </p:nvSpPr>
        <p:spPr>
          <a:xfrm>
            <a:off x="311700" y="1152475"/>
            <a:ext cx="5330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 the computers start the software called energia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 to hkn.mu/msp_code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code needs to be filled in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Comments (stuff inside a /* or //) explain what the code needs to do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 sure the set the correct port (Tools-&gt;Port)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Once you are done, upload the code, and start the serial monitor using CTRL+SHIFT+M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Ask us for help!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1700" y="1768588"/>
            <a:ext cx="3390900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2: Setting up the PC</a:t>
            </a:r>
            <a:endParaRPr/>
          </a:p>
        </p:txBody>
      </p:sp>
      <p:sp>
        <p:nvSpPr>
          <p:cNvPr id="185" name="Google Shape;185;p31"/>
          <p:cNvSpPr txBox="1"/>
          <p:nvPr>
            <p:ph idx="1" type="body"/>
          </p:nvPr>
        </p:nvSpPr>
        <p:spPr>
          <a:xfrm>
            <a:off x="311700" y="1152475"/>
            <a:ext cx="4457700" cy="34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a Sensor node acquiring data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need to send this data to our server using the PC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We’ve already created a server for you and deployed on Heroku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website for the server is: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http://hkn-iot-workshop.herokuapp.com/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sign in!</a:t>
            </a:r>
            <a:endParaRPr/>
          </a:p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hkn.mu/sign_in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Communication </a:t>
            </a:r>
            <a:endParaRPr/>
          </a:p>
        </p:txBody>
      </p:sp>
      <p:sp>
        <p:nvSpPr>
          <p:cNvPr id="191" name="Google Shape;191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server is listening on an IP address for data coming in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PC sends data using Websockets to the server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What are websockets?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Websockets are a communication protocol 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Allows for communication to between a client and a server 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Common, not very secure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note on Security</a:t>
            </a:r>
            <a:endParaRPr/>
          </a:p>
        </p:txBody>
      </p:sp>
      <p:sp>
        <p:nvSpPr>
          <p:cNvPr id="197" name="Google Shape;197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server that interacts with the global Internet needs to be secure! Anyone in the world can hack into and take over our server if we aren’t careful.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IoT hardware also needs to be secure! Hackers can attack the smallest of devices (microcontrollers, webcams, even your smart toaster…)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Your computer’s webcam, or your toaster, might be recruited into a Botnet for DDoS (Distributed Denial of Service) attacks :(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Notable attacks: October 21, 2016 DDoS attack caused US internet outages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spooky stuff...</a:t>
            </a:r>
            <a:endParaRPr/>
          </a:p>
        </p:txBody>
      </p:sp>
      <p:pic>
        <p:nvPicPr>
          <p:cNvPr id="203" name="Google Shape;2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9749" y="1017725"/>
            <a:ext cx="2949470" cy="2212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025" y="1161275"/>
            <a:ext cx="3182500" cy="165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3225" y="2916250"/>
            <a:ext cx="3582007" cy="20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Terminal</a:t>
            </a:r>
            <a:endParaRPr/>
          </a:p>
        </p:txBody>
      </p:sp>
      <p:sp>
        <p:nvSpPr>
          <p:cNvPr id="211" name="Google Shape;211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be writing Python Code to read data from the MSP and output it to the server. 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Python code must be run from the terminal</a:t>
            </a:r>
            <a:endParaRPr/>
          </a:p>
        </p:txBody>
      </p:sp>
      <p:pic>
        <p:nvPicPr>
          <p:cNvPr id="212" name="Google Shape;2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2325" y="2165300"/>
            <a:ext cx="4499751" cy="315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Installing some software</a:t>
            </a:r>
            <a:endParaRPr/>
          </a:p>
        </p:txBody>
      </p:sp>
      <p:sp>
        <p:nvSpPr>
          <p:cNvPr id="218" name="Google Shape;218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order to run this code, you need to install some software onto the computers.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Search your computer for the Anaconda Terminal 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Start the Anaconda Terminal: type: pip install SocketIO_client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Let us know if there are any issues!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Navigating through terminal </a:t>
            </a:r>
            <a:endParaRPr/>
          </a:p>
        </p:txBody>
      </p:sp>
      <p:sp>
        <p:nvSpPr>
          <p:cNvPr id="224" name="Google Shape;224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ir : List all the files in the current directory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d : Change directory to a different directory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</a:t>
            </a:r>
            <a:r>
              <a:rPr lang="en"/>
              <a:t>ython filename --args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 the PC Code</a:t>
            </a:r>
            <a:endParaRPr/>
          </a:p>
        </p:txBody>
      </p:sp>
      <p:sp>
        <p:nvSpPr>
          <p:cNvPr id="230" name="Google Shape;230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 the code at hkn.mu/client_code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Fill in the code and run it go to : http://hkn-iot-workshop.herokuapp.com/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Debugging Help: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Use sublime text to edit the code. Search for sublime on the computer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You must turn off the Serial Monitor in Energia for the code to work 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modifications and Fun</a:t>
            </a:r>
            <a:endParaRPr/>
          </a:p>
        </p:txBody>
      </p:sp>
      <p:sp>
        <p:nvSpPr>
          <p:cNvPr id="236" name="Google Shape;236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to change the MSP code so the light sensor is more sensitive to changes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Try to connect more than one MSP to the same computer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Try to add another light sensor and take the average of the two readings on your sensor node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hkn.mu/iot_feedback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IOT 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37850"/>
            <a:ext cx="533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Advances in Communication Technology allow new devices to connect to the internet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Acquire data and share it with a server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data allows for new applications and “smart” systems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Machine-to-Machine communication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0500" y="1547800"/>
            <a:ext cx="2228850" cy="20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IOT can be useful!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444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Factories can use to better organize production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UPS uses it currently to monitor its vehicles and improve route planning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NEST thermostats improve HVAC efficiency using collected data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9288" y="3272438"/>
            <a:ext cx="3057525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5476" y="445025"/>
            <a:ext cx="4046824" cy="270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8800" y="3145150"/>
            <a:ext cx="1750025" cy="175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IOT can be useless as well...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152475"/>
            <a:ext cx="4209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Just connecting things to the internet doesn’t make them useful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Examples: 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Internet connected toaster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Smart tape measure</a:t>
            </a:r>
            <a:endParaRPr/>
          </a:p>
          <a:p>
            <a: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Smart Frying Pan  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5624" y="296452"/>
            <a:ext cx="3996675" cy="4550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we going to do?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426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will build a distributed light map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of you will connect an MSP to a light sensor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MSP will relay data to the PC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PC will relay data to our server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server will post updates to the website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9900" y="1996025"/>
            <a:ext cx="4714110" cy="257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1: Setting up the MSP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70225" y="1181725"/>
            <a:ext cx="504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are using MSP430 microcontrollers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microcontrollers will read data from the ADC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microcontrollers will output data over UART to the PC</a:t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7575" y="2282344"/>
            <a:ext cx="3641575" cy="27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microcontroller? 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Roboto"/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Microcontrollers are small processing units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Roboto"/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Include all necessary peripherals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-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Memory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-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Clock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-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Timers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-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Analog to Digital Converters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Allow for an easy interface between software and hardware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2400" y="1777800"/>
            <a:ext cx="26670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8713" y="1885950"/>
            <a:ext cx="1933575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IOT Sensor Nodes</a:t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11700" y="1152475"/>
            <a:ext cx="442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are using the MSP as the a sensor Node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IOT systems, Sensor Nodes are used to collect data across a system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Usually these nodes have low computing power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use is data collection and relaying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Usually connected to the internet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